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5" r:id="rId11"/>
    <p:sldId id="266" r:id="rId12"/>
    <p:sldId id="268" r:id="rId13"/>
    <p:sldId id="25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98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86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43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03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21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5828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11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63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48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76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45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423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58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11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58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4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83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69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89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E7FA1EB5-A829-4B6F-8257-84FDC55296B6}" type="datetimeFigureOut">
              <a:rPr lang="en-US" smtClean="0"/>
              <a:t>10/13/2025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751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ebp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web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gif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83FDB6-1584-A22F-5232-CBA5F3783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942" y="5529942"/>
            <a:ext cx="1328057" cy="1328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8A0DFD-8F15-8925-D6BF-09FD2D58A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9" y="5683702"/>
            <a:ext cx="1616529" cy="808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6C3A26-04FD-682A-C4A4-5D1510192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586" y="5686425"/>
            <a:ext cx="1328057" cy="8790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7A50DE-2A58-8BCB-DA52-F995F1B09B55}"/>
              </a:ext>
            </a:extLst>
          </p:cNvPr>
          <p:cNvSpPr/>
          <p:nvPr/>
        </p:nvSpPr>
        <p:spPr>
          <a:xfrm>
            <a:off x="75523" y="1705451"/>
            <a:ext cx="6673622" cy="387798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US" sz="5400" b="1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Curso de Arduino</a:t>
            </a:r>
          </a:p>
          <a:p>
            <a:r>
              <a:rPr lang="es-US" sz="5400" b="1" cap="none" spc="0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Modulo I</a:t>
            </a:r>
          </a:p>
          <a:p>
            <a:endParaRPr lang="es-US" sz="5400" b="1" noProof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s-US" sz="2800" b="1" cap="none" spc="0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Introducción a la electrónica</a:t>
            </a:r>
          </a:p>
          <a:p>
            <a:r>
              <a:rPr lang="es-US" sz="2800" b="1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Básica</a:t>
            </a:r>
          </a:p>
          <a:p>
            <a:r>
              <a:rPr lang="es-US" sz="2800" b="1" noProof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Clase 01</a:t>
            </a:r>
            <a:endParaRPr lang="es-US" sz="2800" b="1" noProof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9C679B-4F65-04E9-82C6-59E13C58FDC5}"/>
              </a:ext>
            </a:extLst>
          </p:cNvPr>
          <p:cNvSpPr/>
          <p:nvPr/>
        </p:nvSpPr>
        <p:spPr>
          <a:xfrm>
            <a:off x="2340429" y="203222"/>
            <a:ext cx="9655627" cy="914400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BB090-3619-A222-B632-E5B705A63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472" y="296636"/>
            <a:ext cx="3886200" cy="5829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A3F6CE-3F34-666B-1DA1-EE1785697DC5}"/>
              </a:ext>
            </a:extLst>
          </p:cNvPr>
          <p:cNvSpPr/>
          <p:nvPr/>
        </p:nvSpPr>
        <p:spPr>
          <a:xfrm>
            <a:off x="0" y="6334613"/>
            <a:ext cx="40447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US" sz="2400" b="1" cap="none" spc="0" noProof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Ing. Luis Alexis Rojas Rondan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7B8674-1BBF-47B5-EA33-E06B3521EB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45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190DC0-FEBA-E5A4-87AB-6FBCE9489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61B680A-59D8-7243-6556-4B6177892107}"/>
              </a:ext>
            </a:extLst>
          </p:cNvPr>
          <p:cNvSpPr/>
          <p:nvPr/>
        </p:nvSpPr>
        <p:spPr>
          <a:xfrm>
            <a:off x="2340429" y="203221"/>
            <a:ext cx="9655627" cy="1340983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noProof="0" dirty="0">
                <a:latin typeface="Verdana" panose="020B0604030504040204" pitchFamily="34" charset="0"/>
                <a:ea typeface="Verdana" panose="020B0604030504040204" pitchFamily="34" charset="0"/>
              </a:rPr>
              <a:t>Relación entre propiedades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DD8DEB-2D95-9262-F0DD-D15CFD7D92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B9A5111-A556-F98A-833A-4A262FB7349E}"/>
              </a:ext>
            </a:extLst>
          </p:cNvPr>
          <p:cNvSpPr/>
          <p:nvPr/>
        </p:nvSpPr>
        <p:spPr>
          <a:xfrm>
            <a:off x="1046079" y="2013799"/>
            <a:ext cx="10333886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US" sz="2400" spc="50" noProof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R = resistencia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US" sz="2400" cap="none" spc="50" noProof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 = intensidad/corriente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US" sz="2400" cap="none" spc="50" noProof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V = </a:t>
            </a:r>
            <a:r>
              <a:rPr lang="es-US" sz="2400" spc="50" noProof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t</a:t>
            </a:r>
            <a:r>
              <a:rPr lang="es-US" sz="2400" cap="none" spc="50" noProof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ensión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2CF375-89CF-8B59-D1E0-92BA759843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1" t="4127" r="2741" b="12381"/>
          <a:stretch>
            <a:fillRect/>
          </a:stretch>
        </p:blipFill>
        <p:spPr>
          <a:xfrm>
            <a:off x="4010764" y="3214128"/>
            <a:ext cx="7691378" cy="364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690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58FC7ED-4A5A-9A69-19F6-09ADE2679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94C3C23-C44F-8B5A-8162-8456E006320D}"/>
              </a:ext>
            </a:extLst>
          </p:cNvPr>
          <p:cNvSpPr/>
          <p:nvPr/>
        </p:nvSpPr>
        <p:spPr>
          <a:xfrm>
            <a:off x="2340429" y="203221"/>
            <a:ext cx="9655627" cy="1340983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noProof="0" dirty="0">
                <a:latin typeface="Verdana" panose="020B0604030504040204" pitchFamily="34" charset="0"/>
                <a:ea typeface="Verdana" panose="020B0604030504040204" pitchFamily="34" charset="0"/>
              </a:rPr>
              <a:t>Circuito eléctrico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F3454A-2068-D15B-7FA0-469754DFD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8E0EEB-C41E-2D03-AA8D-4F0807BCF568}"/>
              </a:ext>
            </a:extLst>
          </p:cNvPr>
          <p:cNvSpPr/>
          <p:nvPr/>
        </p:nvSpPr>
        <p:spPr>
          <a:xfrm>
            <a:off x="806593" y="2229455"/>
            <a:ext cx="10808464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s-US" sz="2400" spc="50" noProof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Un circuito eléctrico es una interconexión de componentes eléctricos, como fuentes de energía, conductores, receptores y elementos de control, que forma una trayectoria cerrada permitiendo el flujo de corriente eléctrica.</a:t>
            </a:r>
            <a:endParaRPr lang="es-US" sz="2400" cap="none" spc="50" noProof="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20A18E-11CF-AED6-6BF8-A38A5680C4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39"/>
          <a:stretch>
            <a:fillRect/>
          </a:stretch>
        </p:blipFill>
        <p:spPr>
          <a:xfrm>
            <a:off x="7658102" y="3429000"/>
            <a:ext cx="4449891" cy="3429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FA06BD4-0A8A-66E1-D4F3-AB004713A9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284826"/>
                  </p:ext>
                </p:extLst>
              </p:nvPr>
            </p:nvGraphicFramePr>
            <p:xfrm>
              <a:off x="818243" y="4626429"/>
              <a:ext cx="6349999" cy="17606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38714">
                      <a:extLst>
                        <a:ext uri="{9D8B030D-6E8A-4147-A177-3AD203B41FA5}">
                          <a16:colId xmlns:a16="http://schemas.microsoft.com/office/drawing/2014/main" val="3943870505"/>
                        </a:ext>
                      </a:extLst>
                    </a:gridCol>
                    <a:gridCol w="3211285">
                      <a:extLst>
                        <a:ext uri="{9D8B030D-6E8A-4147-A177-3AD203B41FA5}">
                          <a16:colId xmlns:a16="http://schemas.microsoft.com/office/drawing/2014/main" val="4055299402"/>
                        </a:ext>
                      </a:extLst>
                    </a:gridCol>
                  </a:tblGrid>
                  <a:tr h="361444">
                    <a:tc>
                      <a:txBody>
                        <a:bodyPr/>
                        <a:lstStyle/>
                        <a:p>
                          <a:r>
                            <a:rPr lang="es-US" noProof="0" dirty="0"/>
                            <a:t>En series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US" noProof="0" dirty="0"/>
                            <a:t>En paralelo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85928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US" noProof="0" dirty="0"/>
                            <a:t>V=V1+V2+…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US" noProof="0" dirty="0"/>
                            <a:t>V=V1=V2…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921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US" noProof="0" dirty="0"/>
                            <a:t>I=I1=I2=…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US" noProof="0" dirty="0"/>
                            <a:t>I=I1+I2+…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27921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US" noProof="0" dirty="0"/>
                            <a:t>R=R1+R2+…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ctrlPr>
                                      <a:rPr lang="es-US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US" b="0" i="1" noProof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US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US" b="0" i="1" noProof="0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s-US" b="0" i="1" noProof="0" smtClean="0">
                                            <a:latin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s-US" b="0" i="1" noProof="0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s-US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US" b="0" i="1" noProof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US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US" b="0" i="1" noProof="0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s-US" b="0" i="1" noProof="0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s-US" b="0" i="1" noProof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s-US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US" b="0" i="1" noProof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US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US" b="0" i="1" noProof="0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s-US" b="0" i="1" noProof="0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den>
                                </m:f>
                                <m:r>
                                  <a:rPr lang="es-US" b="0" i="1" noProof="0" smtClean="0">
                                    <a:latin typeface="Cambria Math" panose="02040503050406030204" pitchFamily="18" charset="0"/>
                                  </a:rPr>
                                  <m:t>+…+</m:t>
                                </m:r>
                                <m:f>
                                  <m:fPr>
                                    <m:ctrlPr>
                                      <a:rPr lang="es-US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s-US" b="0" i="1" noProof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s-US" i="1" noProof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s-US" b="0" i="1" noProof="0" smtClean="0">
                                            <a:latin typeface="Cambria Math" panose="02040503050406030204" pitchFamily="18" charset="0"/>
                                          </a:rPr>
                                          <m:t>𝑅</m:t>
                                        </m:r>
                                      </m:e>
                                      <m:sub>
                                        <m:r>
                                          <a:rPr lang="es-US" b="0" i="1" noProof="0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</m:den>
                                </m:f>
                              </m:oMath>
                            </m:oMathPara>
                          </a14:m>
                          <a:endParaRPr lang="es-US" noProof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617432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>
                <a:extLst>
                  <a:ext uri="{FF2B5EF4-FFF2-40B4-BE49-F238E27FC236}">
                    <a16:creationId xmlns:a16="http://schemas.microsoft.com/office/drawing/2014/main" id="{3FA06BD4-0A8A-66E1-D4F3-AB004713A9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4284826"/>
                  </p:ext>
                </p:extLst>
              </p:nvPr>
            </p:nvGraphicFramePr>
            <p:xfrm>
              <a:off x="818243" y="4626429"/>
              <a:ext cx="6349999" cy="176060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138714">
                      <a:extLst>
                        <a:ext uri="{9D8B030D-6E8A-4147-A177-3AD203B41FA5}">
                          <a16:colId xmlns:a16="http://schemas.microsoft.com/office/drawing/2014/main" val="3943870505"/>
                        </a:ext>
                      </a:extLst>
                    </a:gridCol>
                    <a:gridCol w="3211285">
                      <a:extLst>
                        <a:ext uri="{9D8B030D-6E8A-4147-A177-3AD203B41FA5}">
                          <a16:colId xmlns:a16="http://schemas.microsoft.com/office/drawing/2014/main" val="405529940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s-US" noProof="0" dirty="0"/>
                            <a:t>En series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US" noProof="0" dirty="0"/>
                            <a:t>En paralelo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785928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US" noProof="0" dirty="0"/>
                            <a:t>V=V1+V2+…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US" noProof="0" dirty="0"/>
                            <a:t>V=V1=V2…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159210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US" noProof="0" dirty="0"/>
                            <a:t>I=I1=I2=…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US" noProof="0" dirty="0"/>
                            <a:t>I=I1+I2+…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62792185"/>
                      </a:ext>
                    </a:extLst>
                  </a:tr>
                  <a:tr h="653161">
                    <a:tc>
                      <a:txBody>
                        <a:bodyPr/>
                        <a:lstStyle/>
                        <a:p>
                          <a:r>
                            <a:rPr lang="es-US" noProof="0" dirty="0"/>
                            <a:t>R=R1+R2+…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5"/>
                          <a:stretch>
                            <a:fillRect l="-97913" t="-173148" r="-949" b="-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61743204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165480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FDA5F8-3CB4-0797-0FB3-48E0BD40B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BEEFC6E-F120-45F3-4F0A-142A491D65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" r="-381"/>
          <a:stretch>
            <a:fillRect/>
          </a:stretch>
        </p:blipFill>
        <p:spPr>
          <a:xfrm>
            <a:off x="2775856" y="3880737"/>
            <a:ext cx="7336971" cy="2977263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DC2EEFB-8679-3CD5-6A96-DC57376B1928}"/>
              </a:ext>
            </a:extLst>
          </p:cNvPr>
          <p:cNvSpPr/>
          <p:nvPr/>
        </p:nvSpPr>
        <p:spPr>
          <a:xfrm>
            <a:off x="2340429" y="203221"/>
            <a:ext cx="9655627" cy="1340983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noProof="0" dirty="0">
                <a:latin typeface="Verdana" panose="020B0604030504040204" pitchFamily="34" charset="0"/>
                <a:ea typeface="Verdana" panose="020B0604030504040204" pitchFamily="34" charset="0"/>
              </a:rPr>
              <a:t>AC/DC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6F26A9-07D0-E6E6-6805-048566FE7C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6A2134-5C51-EA5C-8E12-1D592B062418}"/>
              </a:ext>
            </a:extLst>
          </p:cNvPr>
          <p:cNvSpPr txBox="1"/>
          <p:nvPr/>
        </p:nvSpPr>
        <p:spPr>
          <a:xfrm>
            <a:off x="576943" y="1714752"/>
            <a:ext cx="112122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b="0" i="0" noProof="0" dirty="0">
                <a:solidFill>
                  <a:srgbClr val="46464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La corriente alterna (CA) y la corriente directa (CD) son dos formas fundamentales de electricidad que se diferencian principalmente en el comportamiento de los electrones dentro de un conductor. </a:t>
            </a:r>
            <a:endParaRPr lang="es-US" noProof="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D1E054-024E-E2FD-AF34-077629E589D6}"/>
              </a:ext>
            </a:extLst>
          </p:cNvPr>
          <p:cNvSpPr txBox="1"/>
          <p:nvPr/>
        </p:nvSpPr>
        <p:spPr>
          <a:xfrm>
            <a:off x="576943" y="2786859"/>
            <a:ext cx="6096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b="0" i="0" noProof="0" dirty="0">
                <a:solidFill>
                  <a:srgbClr val="46464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En la </a:t>
            </a:r>
            <a:r>
              <a:rPr lang="es-US" b="0" i="0" noProof="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corriente directa</a:t>
            </a:r>
            <a:r>
              <a:rPr lang="es-US" b="0" i="0" noProof="0" dirty="0">
                <a:solidFill>
                  <a:srgbClr val="46464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 los electrones fluyen en una sola dirección, desde el polo negativo hacia el positivo, manteniendo una polaridad constante y un voltaje estable, lo que proporciona una corriente uniforme y estable</a:t>
            </a:r>
            <a:endParaRPr lang="es-US" noProof="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1DFBA8-B5EA-A3B2-FD40-486AA0B1E39B}"/>
              </a:ext>
            </a:extLst>
          </p:cNvPr>
          <p:cNvSpPr txBox="1"/>
          <p:nvPr/>
        </p:nvSpPr>
        <p:spPr>
          <a:xfrm>
            <a:off x="6716484" y="2786859"/>
            <a:ext cx="52795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US" b="0" i="0" noProof="0" dirty="0">
                <a:solidFill>
                  <a:srgbClr val="46464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En cambio, en la </a:t>
            </a:r>
            <a:r>
              <a:rPr lang="es-US" b="0" i="0" noProof="0" dirty="0">
                <a:solidFill>
                  <a:srgbClr val="FF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corriente alterna</a:t>
            </a:r>
            <a:r>
              <a:rPr lang="es-US" b="0" i="0" noProof="0" dirty="0">
                <a:solidFill>
                  <a:srgbClr val="464649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, el flujo de electrones oscila periódicamente, invirtiendo su dirección de forma cíclica, lo que provoca cambios constantes en la polaridad y el voltaje</a:t>
            </a:r>
            <a:endParaRPr lang="es-US" noProof="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6062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0458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23E84AA-14E8-B0C1-2E45-BD026A459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1BAEB02-482D-2948-8CA6-7B2CD8493CBA}"/>
              </a:ext>
            </a:extLst>
          </p:cNvPr>
          <p:cNvSpPr/>
          <p:nvPr/>
        </p:nvSpPr>
        <p:spPr>
          <a:xfrm>
            <a:off x="2340429" y="203221"/>
            <a:ext cx="9655627" cy="1340983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sz="4000" noProof="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A1507E-EE61-B2AB-D247-58B8397DC0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265CCA5-5DDA-FACB-30A2-8F6D0F484E0E}"/>
              </a:ext>
            </a:extLst>
          </p:cNvPr>
          <p:cNvSpPr/>
          <p:nvPr/>
        </p:nvSpPr>
        <p:spPr>
          <a:xfrm>
            <a:off x="872454" y="2551837"/>
            <a:ext cx="10447092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US" sz="5400" b="1" cap="none" spc="0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CLASE 02</a:t>
            </a:r>
          </a:p>
          <a:p>
            <a:pPr algn="ctr"/>
            <a:r>
              <a:rPr lang="es-US" sz="5400" b="1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Componentes electrónicos básicos</a:t>
            </a:r>
            <a:endParaRPr lang="es-US" sz="5400" b="1" cap="none" spc="0" noProof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42077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4A248B-C10C-F3D6-0E5A-C97E8CD46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8B7E8F-713F-105B-E0EC-01F2D03AF20A}"/>
              </a:ext>
            </a:extLst>
          </p:cNvPr>
          <p:cNvSpPr/>
          <p:nvPr/>
        </p:nvSpPr>
        <p:spPr>
          <a:xfrm>
            <a:off x="2340429" y="203221"/>
            <a:ext cx="9655627" cy="1340983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sz="4000" noProof="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110DBE-E807-909A-B60E-89E696D42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50E90F-71ED-B531-2B66-FD0BD0174AF3}"/>
              </a:ext>
            </a:extLst>
          </p:cNvPr>
          <p:cNvSpPr txBox="1"/>
          <p:nvPr/>
        </p:nvSpPr>
        <p:spPr>
          <a:xfrm>
            <a:off x="566057" y="2324352"/>
            <a:ext cx="1121228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E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 </a:t>
            </a:r>
            <a:r>
              <a:rPr lang="es-ES" sz="2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componente electrónico</a:t>
            </a:r>
            <a:r>
              <a:rPr lang="es-E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es un dispositivo que forma parte de un </a:t>
            </a:r>
            <a:r>
              <a:rPr lang="es-ES" sz="280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circuito electrónico</a:t>
            </a:r>
            <a:r>
              <a:rPr lang="es-E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es-ES" sz="2800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E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 suelen encapsular, generalmente en un material cerámico, metálico o plástico, y terminar en dos o más terminales o patillas metálicas. Se diseñan para ser conectados entre ellos, normalmente mediante soldadura, a un circuito impreso, para formar el mencionado circuito.</a:t>
            </a:r>
            <a:endParaRPr lang="es-US" sz="2800" noProof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229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80630C-56CF-2E79-A9C8-F0581D2B8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56C4364-7D8F-7757-7D3D-7596ED608763}"/>
              </a:ext>
            </a:extLst>
          </p:cNvPr>
          <p:cNvSpPr/>
          <p:nvPr/>
        </p:nvSpPr>
        <p:spPr>
          <a:xfrm>
            <a:off x="2340429" y="203221"/>
            <a:ext cx="9655627" cy="1340983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noProof="0" dirty="0">
                <a:latin typeface="Verdana" panose="020B0604030504040204" pitchFamily="34" charset="0"/>
                <a:ea typeface="Verdana" panose="020B0604030504040204" pitchFamily="34" charset="0"/>
              </a:rPr>
              <a:t>Que es la electricidad?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615F61-CDAB-7CA4-1389-125A6806C4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FCAD38-C1B8-CD0B-BEDE-597C05AB41A6}"/>
              </a:ext>
            </a:extLst>
          </p:cNvPr>
          <p:cNvSpPr/>
          <p:nvPr/>
        </p:nvSpPr>
        <p:spPr>
          <a:xfrm>
            <a:off x="1860369" y="1766096"/>
            <a:ext cx="938675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US" sz="2400" cap="none" spc="50" noProof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Forma de energía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US" sz="2400" spc="50" noProof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Conjunto de fenómenos físicos relacionados con la presencia y flujo de cargas eléctricas</a:t>
            </a:r>
            <a:endParaRPr lang="es-US" sz="2400" cap="none" spc="50" noProof="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C2D5255-E23F-6F77-B5CE-87347A880513}"/>
              </a:ext>
            </a:extLst>
          </p:cNvPr>
          <p:cNvSpPr/>
          <p:nvPr/>
        </p:nvSpPr>
        <p:spPr>
          <a:xfrm>
            <a:off x="3513364" y="2966425"/>
            <a:ext cx="6080760" cy="3800135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noProof="0" dirty="0"/>
          </a:p>
        </p:txBody>
      </p:sp>
    </p:spTree>
    <p:extLst>
      <p:ext uri="{BB962C8B-B14F-4D97-AF65-F5344CB8AC3E}">
        <p14:creationId xmlns:p14="http://schemas.microsoft.com/office/powerpoint/2010/main" val="3321469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631684-5257-7847-B33F-98DC6079CB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6AAC60-9BF4-0A22-886E-2C8FDDF9721F}"/>
              </a:ext>
            </a:extLst>
          </p:cNvPr>
          <p:cNvSpPr/>
          <p:nvPr/>
        </p:nvSpPr>
        <p:spPr>
          <a:xfrm>
            <a:off x="2340429" y="203221"/>
            <a:ext cx="9655627" cy="1340983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noProof="0" dirty="0">
                <a:latin typeface="Verdana" panose="020B0604030504040204" pitchFamily="34" charset="0"/>
                <a:ea typeface="Verdana" panose="020B0604030504040204" pitchFamily="34" charset="0"/>
              </a:rPr>
              <a:t>Que es la electrónica?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7F2B17-AE10-F073-748F-CC004D55A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93A7116-733D-CE89-E6C9-FAF2270F59D0}"/>
              </a:ext>
            </a:extLst>
          </p:cNvPr>
          <p:cNvSpPr/>
          <p:nvPr/>
        </p:nvSpPr>
        <p:spPr>
          <a:xfrm>
            <a:off x="1860369" y="1766096"/>
            <a:ext cx="938675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US" sz="2400" spc="50" noProof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Rama de la física/ingeniería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US" sz="2400" cap="none" spc="50" noProof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Estudia y emplea sistemas basados en la conducción y el flujo de electrones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7EB9989-9306-CB6C-C4AF-B253068F4737}"/>
              </a:ext>
            </a:extLst>
          </p:cNvPr>
          <p:cNvSpPr/>
          <p:nvPr/>
        </p:nvSpPr>
        <p:spPr>
          <a:xfrm>
            <a:off x="3513364" y="2966425"/>
            <a:ext cx="6080760" cy="3800135"/>
          </a:xfrm>
          <a:prstGeom prst="round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US" noProof="0" dirty="0"/>
          </a:p>
        </p:txBody>
      </p:sp>
    </p:spTree>
    <p:extLst>
      <p:ext uri="{BB962C8B-B14F-4D97-AF65-F5344CB8AC3E}">
        <p14:creationId xmlns:p14="http://schemas.microsoft.com/office/powerpoint/2010/main" val="36571532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D7DFAE-FD73-6DD7-0871-AB1FC3B09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619C39B-52D0-AEC8-952C-45B0A687F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0" y="3543300"/>
            <a:ext cx="5892800" cy="33147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6F84984-1360-AA59-7573-14B758F095AB}"/>
              </a:ext>
            </a:extLst>
          </p:cNvPr>
          <p:cNvSpPr/>
          <p:nvPr/>
        </p:nvSpPr>
        <p:spPr>
          <a:xfrm>
            <a:off x="2340429" y="203221"/>
            <a:ext cx="9655627" cy="1340983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noProof="0" dirty="0">
                <a:latin typeface="Verdana" panose="020B0604030504040204" pitchFamily="34" charset="0"/>
                <a:ea typeface="Verdana" panose="020B0604030504040204" pitchFamily="34" charset="0"/>
              </a:rPr>
              <a:t>Electrón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505AAA-8129-81E0-C0A7-FEBC20F0BD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348995-841C-E132-8C8A-25DCC562D81C}"/>
              </a:ext>
            </a:extLst>
          </p:cNvPr>
          <p:cNvSpPr/>
          <p:nvPr/>
        </p:nvSpPr>
        <p:spPr>
          <a:xfrm>
            <a:off x="1758045" y="3023396"/>
            <a:ext cx="9386751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US" sz="2400" cap="none" spc="50" noProof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Partícula elemental subatómica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US" sz="2400" spc="50" noProof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Carga eléctrica negativa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US" sz="2400" cap="none" spc="50" noProof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Causantes de la electricidad</a:t>
            </a:r>
          </a:p>
        </p:txBody>
      </p:sp>
    </p:spTree>
    <p:extLst>
      <p:ext uri="{BB962C8B-B14F-4D97-AF65-F5344CB8AC3E}">
        <p14:creationId xmlns:p14="http://schemas.microsoft.com/office/powerpoint/2010/main" val="321949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C0D74C-BFEE-516B-DFB2-20666096A2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D7FDF1D-47F1-22B0-E81C-B15D2E003DE8}"/>
              </a:ext>
            </a:extLst>
          </p:cNvPr>
          <p:cNvSpPr/>
          <p:nvPr/>
        </p:nvSpPr>
        <p:spPr>
          <a:xfrm>
            <a:off x="2340429" y="203221"/>
            <a:ext cx="9655627" cy="1340983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noProof="0" dirty="0">
                <a:latin typeface="Verdana" panose="020B0604030504040204" pitchFamily="34" charset="0"/>
                <a:ea typeface="Verdana" panose="020B0604030504040204" pitchFamily="34" charset="0"/>
              </a:rPr>
              <a:t>Carga eléctrica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40FF0A9-927F-9469-3DC1-5CB520403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885A117-BA2E-A429-1D7C-0E710940CD69}"/>
              </a:ext>
            </a:extLst>
          </p:cNvPr>
          <p:cNvSpPr/>
          <p:nvPr/>
        </p:nvSpPr>
        <p:spPr>
          <a:xfrm>
            <a:off x="745675" y="2609739"/>
            <a:ext cx="6264726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US" sz="2400" cap="none" spc="50" noProof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Propiedad física de algunas partículas subatómicas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US" sz="2400" spc="50" noProof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Atracción y repulsión entre ellas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US" sz="2400" cap="none" spc="50" noProof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In</a:t>
            </a:r>
            <a:r>
              <a:rPr lang="es-US" sz="2400" spc="50" noProof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fluida por y generadora de campos magnéticos</a:t>
            </a:r>
            <a:endParaRPr lang="es-US" sz="2400" cap="none" spc="50" noProof="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3721DB-E4A4-4675-9D9B-2E1220C1E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429" y="3048000"/>
            <a:ext cx="4517571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58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CC234F6-D961-9078-BCD0-22CD7EED2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8319E1-75DC-D569-C314-7B0CC857DFD1}"/>
              </a:ext>
            </a:extLst>
          </p:cNvPr>
          <p:cNvSpPr/>
          <p:nvPr/>
        </p:nvSpPr>
        <p:spPr>
          <a:xfrm>
            <a:off x="2340429" y="203221"/>
            <a:ext cx="9655627" cy="1340983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noProof="0" dirty="0">
                <a:latin typeface="Verdana" panose="020B0604030504040204" pitchFamily="34" charset="0"/>
                <a:ea typeface="Verdana" panose="020B0604030504040204" pitchFamily="34" charset="0"/>
              </a:rPr>
              <a:t>Corriente eléctrica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54E45F-CCD3-2190-530C-411E229261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9F1B503-93DB-FF42-BFD7-3497CB96AA24}"/>
              </a:ext>
            </a:extLst>
          </p:cNvPr>
          <p:cNvSpPr/>
          <p:nvPr/>
        </p:nvSpPr>
        <p:spPr>
          <a:xfrm>
            <a:off x="334114" y="2294053"/>
            <a:ext cx="626472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US" sz="2400" spc="50" noProof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Intensidad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US" sz="2400" cap="none" spc="50" noProof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Flujo de car</a:t>
            </a:r>
            <a:r>
              <a:rPr lang="es-US" sz="2400" spc="50" noProof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ga electica por unidad de tiempo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US" sz="2400" cap="none" spc="50" noProof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Produce campos magnético</a:t>
            </a:r>
            <a:r>
              <a:rPr lang="es-US" sz="2400" spc="50" noProof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s</a:t>
            </a:r>
            <a:endParaRPr lang="es-US" sz="2400" cap="none" spc="50" noProof="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4696F8-236F-8F68-63E1-5436D00CF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6" t="63016" r="14286" b="5555"/>
          <a:stretch>
            <a:fillRect/>
          </a:stretch>
        </p:blipFill>
        <p:spPr>
          <a:xfrm>
            <a:off x="6683828" y="2351314"/>
            <a:ext cx="5508172" cy="21553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BBC372-3ADC-AC08-1D2B-ACA96F103ED2}"/>
                  </a:ext>
                </a:extLst>
              </p:cNvPr>
              <p:cNvSpPr txBox="1"/>
              <p:nvPr/>
            </p:nvSpPr>
            <p:spPr>
              <a:xfrm>
                <a:off x="1143001" y="4746229"/>
                <a:ext cx="3286221" cy="7660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US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1 </m:t>
                      </m:r>
                      <m:r>
                        <a:rPr lang="es-US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𝐴𝑚𝑝𝑒𝑟𝑒</m:t>
                      </m:r>
                      <m:r>
                        <a:rPr lang="es-US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 </m:t>
                      </m:r>
                      <m:f>
                        <m:fPr>
                          <m:ctrlPr>
                            <a:rPr lang="es-US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US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𝐶𝑜𝑢𝑙𝑜𝑚𝑏</m:t>
                          </m:r>
                        </m:num>
                        <m:den>
                          <m:r>
                            <a:rPr lang="es-US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𝑠𝑒𝑔</m:t>
                          </m:r>
                        </m:den>
                      </m:f>
                    </m:oMath>
                  </m:oMathPara>
                </a14:m>
                <a:endParaRPr lang="es-US" sz="2400" noProof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3BBC372-3ADC-AC08-1D2B-ACA96F103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1" y="4746229"/>
                <a:ext cx="3286221" cy="7660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8392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FD29BDD-9594-4C99-6255-EBD62343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BA1F6A0-464E-CE9B-F72C-98A84932410F}"/>
              </a:ext>
            </a:extLst>
          </p:cNvPr>
          <p:cNvSpPr/>
          <p:nvPr/>
        </p:nvSpPr>
        <p:spPr>
          <a:xfrm>
            <a:off x="2340429" y="203221"/>
            <a:ext cx="9655627" cy="1340983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noProof="0" dirty="0">
                <a:latin typeface="Verdana" panose="020B0604030504040204" pitchFamily="34" charset="0"/>
                <a:ea typeface="Verdana" panose="020B0604030504040204" pitchFamily="34" charset="0"/>
              </a:rPr>
              <a:t>Tensión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A56ED87-CBD2-16C8-2838-CF1497C95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6DDBB25-4D11-FD7E-7AC2-5F294070816E}"/>
              </a:ext>
            </a:extLst>
          </p:cNvPr>
          <p:cNvSpPr/>
          <p:nvPr/>
        </p:nvSpPr>
        <p:spPr>
          <a:xfrm>
            <a:off x="1046079" y="2838339"/>
            <a:ext cx="10333886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US" sz="2400" cap="none" spc="50" noProof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Diferencia de potencial eléctrico en dos puntos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US" sz="2400" spc="50" noProof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Potencial eléctrico: El trabajo que tiene que realizar una fuerza externa para llevar una carga eléctrica de un punto a otro</a:t>
            </a:r>
            <a:endParaRPr lang="es-US" sz="2400" cap="none" spc="50" noProof="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FCA744-6711-F1A6-9341-D84E25C7EB35}"/>
                  </a:ext>
                </a:extLst>
              </p:cNvPr>
              <p:cNvSpPr txBox="1"/>
              <p:nvPr/>
            </p:nvSpPr>
            <p:spPr>
              <a:xfrm>
                <a:off x="4835206" y="5105458"/>
                <a:ext cx="2521588" cy="7014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US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𝑉𝑜𝑙𝑡𝑖𝑜</m:t>
                      </m:r>
                      <m:r>
                        <a:rPr lang="es-US" sz="24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US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US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𝐽𝑜𝑢𝑙𝑒</m:t>
                          </m:r>
                        </m:num>
                        <m:den>
                          <m:r>
                            <a:rPr lang="es-US" sz="24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𝐶𝑜𝑢𝑙𝑜𝑚𝑏</m:t>
                          </m:r>
                        </m:den>
                      </m:f>
                    </m:oMath>
                  </m:oMathPara>
                </a14:m>
                <a:endParaRPr lang="es-US" sz="2400" noProof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FFCA744-6711-F1A6-9341-D84E25C7EB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5206" y="5105458"/>
                <a:ext cx="2521588" cy="7014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67433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3E2F80C-ABDB-7B75-5114-A08C3A1D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F2BE833-200E-0A6A-0986-33B41CD2A608}"/>
              </a:ext>
            </a:extLst>
          </p:cNvPr>
          <p:cNvSpPr/>
          <p:nvPr/>
        </p:nvSpPr>
        <p:spPr>
          <a:xfrm>
            <a:off x="2340429" y="203221"/>
            <a:ext cx="9655627" cy="1340983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noProof="0" dirty="0">
                <a:latin typeface="Verdana" panose="020B0604030504040204" pitchFamily="34" charset="0"/>
                <a:ea typeface="Verdana" panose="020B0604030504040204" pitchFamily="34" charset="0"/>
              </a:rPr>
              <a:t>Resistencia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FFE4CC-6378-77D3-A3D6-5E8C593A3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24A9258-4DC2-C9EF-FB84-96B2B404548F}"/>
              </a:ext>
            </a:extLst>
          </p:cNvPr>
          <p:cNvSpPr/>
          <p:nvPr/>
        </p:nvSpPr>
        <p:spPr>
          <a:xfrm>
            <a:off x="929057" y="1752542"/>
            <a:ext cx="10333886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US" sz="2400" cap="none" spc="50" noProof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Oposición de los electrones a desplazarse por un conductor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s-US" sz="2400" spc="50" noProof="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Verdana" panose="020B0604030504040204" pitchFamily="34" charset="0"/>
                <a:ea typeface="Verdana" panose="020B0604030504040204" pitchFamily="34" charset="0"/>
              </a:rPr>
              <a:t>A menor resistencia mayor conductividad</a:t>
            </a:r>
            <a:endParaRPr lang="es-US" sz="2400" cap="none" spc="50" noProof="0" dirty="0">
              <a:ln w="0"/>
              <a:solidFill>
                <a:schemeClr val="bg2"/>
              </a:solidFill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DA219C-B882-46A3-EA82-BD59B3CD5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9" b="12332"/>
          <a:stretch>
            <a:fillRect/>
          </a:stretch>
        </p:blipFill>
        <p:spPr>
          <a:xfrm>
            <a:off x="3457734" y="2583539"/>
            <a:ext cx="5610065" cy="30198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7C62D1-754A-B54C-0915-C8F3613090BA}"/>
                  </a:ext>
                </a:extLst>
              </p:cNvPr>
              <p:cNvSpPr txBox="1"/>
              <p:nvPr/>
            </p:nvSpPr>
            <p:spPr>
              <a:xfrm>
                <a:off x="1680131" y="5027083"/>
                <a:ext cx="1777603" cy="11526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US" sz="40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es-US" sz="40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US" sz="4000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f>
                        <m:fPr>
                          <m:ctrlPr>
                            <a:rPr lang="es-US" sz="40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US" sz="40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s-US" sz="4000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den>
                      </m:f>
                    </m:oMath>
                  </m:oMathPara>
                </a14:m>
                <a:endParaRPr lang="es-US" sz="4000" noProof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A7C62D1-754A-B54C-0915-C8F3613090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0131" y="5027083"/>
                <a:ext cx="1777603" cy="11526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18D89F-20CD-2A06-F36B-0D51B0B2E23A}"/>
                  </a:ext>
                </a:extLst>
              </p:cNvPr>
              <p:cNvSpPr txBox="1"/>
              <p:nvPr/>
            </p:nvSpPr>
            <p:spPr>
              <a:xfrm>
                <a:off x="8196942" y="5603427"/>
                <a:ext cx="2979790" cy="13867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US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s-US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s-US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𝑟𝑒𝑠𝑖𝑠𝑡𝑖𝑣𝑖𝑑𝑎𝑑</m:t>
                      </m:r>
                      <m:f>
                        <m:fPr>
                          <m:ctrlPr>
                            <a:rPr lang="es-US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s-US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Ω</m:t>
                          </m:r>
                          <m:r>
                            <a:rPr lang="es-US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sSup>
                            <m:sSupPr>
                              <m:ctrlPr>
                                <a:rPr lang="es-US" b="0" i="1" noProof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US" b="0" i="1" noProof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s-US" b="0" i="1" noProof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s-US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s-US" b="0" noProof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US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es-US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s-US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𝑆𝑒𝑐𝑐𝑖𝑜𝑛</m:t>
                      </m:r>
                      <m:r>
                        <a:rPr lang="es-US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US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𝑡𝑟𝑎𝑠𝑛𝑣𝑒𝑟𝑠𝑎𝑙</m:t>
                      </m:r>
                      <m:r>
                        <a:rPr lang="es-US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s-US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s-US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US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s-US" b="0" i="1" noProof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US" b="0" noProof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US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s-US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 </m:t>
                      </m:r>
                      <m:r>
                        <a:rPr lang="es-US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𝐿𝑜𝑛𝑔𝑖𝑡𝑢𝑑</m:t>
                      </m:r>
                      <m:r>
                        <a:rPr lang="es-US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:</m:t>
                      </m:r>
                      <m:r>
                        <a:rPr lang="es-US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s-US" b="0" i="1" noProof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s-US" b="0" noProof="0" dirty="0">
                  <a:solidFill>
                    <a:schemeClr val="bg1"/>
                  </a:solidFill>
                  <a:ea typeface="Cambria Math" panose="02040503050406030204" pitchFamily="18" charset="0"/>
                </a:endParaRPr>
              </a:p>
              <a:p>
                <a:endParaRPr lang="es-US" noProof="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418D89F-20CD-2A06-F36B-0D51B0B2E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6942" y="5603427"/>
                <a:ext cx="2979790" cy="1386790"/>
              </a:xfrm>
              <a:prstGeom prst="rect">
                <a:avLst/>
              </a:prstGeom>
              <a:blipFill>
                <a:blip r:embed="rId6"/>
                <a:stretch>
                  <a:fillRect l="-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8393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3B53F6-C04C-94BC-DDB7-56672A882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BE490CC-A90E-B6E8-9CBD-95048C8A7FE8}"/>
              </a:ext>
            </a:extLst>
          </p:cNvPr>
          <p:cNvSpPr/>
          <p:nvPr/>
        </p:nvSpPr>
        <p:spPr>
          <a:xfrm>
            <a:off x="2340429" y="203221"/>
            <a:ext cx="9655627" cy="1340983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US" sz="4000" noProof="0" dirty="0">
                <a:latin typeface="Verdana" panose="020B0604030504040204" pitchFamily="34" charset="0"/>
                <a:ea typeface="Verdana" panose="020B0604030504040204" pitchFamily="34" charset="0"/>
              </a:rPr>
              <a:t>Lectura de resistencia eléctrica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7E37E0-7BDA-762A-1A4D-0319B5BE66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B4ADE6-1BB2-9AC2-4E66-B7746FBC1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5180" y="1632857"/>
            <a:ext cx="4390876" cy="5225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15297DA-1BB4-52BB-438C-2A8BC5E48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7066" y="1743755"/>
            <a:ext cx="5153705" cy="507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12538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139</TotalTime>
  <Words>451</Words>
  <Application>Microsoft Office PowerPoint</Application>
  <PresentationFormat>Widescreen</PresentationFormat>
  <Paragraphs>59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Cambria Math</vt:lpstr>
      <vt:lpstr>Cascadia Code</vt:lpstr>
      <vt:lpstr>Corbel</vt:lpstr>
      <vt:lpstr>Verdana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Rojas Luis</dc:creator>
  <cp:lastModifiedBy>Rojas Luis</cp:lastModifiedBy>
  <cp:revision>10</cp:revision>
  <dcterms:created xsi:type="dcterms:W3CDTF">2025-10-06T18:50:37Z</dcterms:created>
  <dcterms:modified xsi:type="dcterms:W3CDTF">2025-10-14T01:47:23Z</dcterms:modified>
</cp:coreProperties>
</file>